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5"/>
  </p:notesMasterIdLst>
  <p:sldIdLst>
    <p:sldId id="256" r:id="rId5"/>
    <p:sldId id="258" r:id="rId6"/>
    <p:sldId id="259" r:id="rId7"/>
    <p:sldId id="260" r:id="rId8"/>
    <p:sldId id="309" r:id="rId9"/>
    <p:sldId id="268" r:id="rId10"/>
    <p:sldId id="261" r:id="rId11"/>
    <p:sldId id="308" r:id="rId12"/>
    <p:sldId id="262" r:id="rId13"/>
    <p:sldId id="305" r:id="rId14"/>
    <p:sldId id="263" r:id="rId15"/>
    <p:sldId id="306" r:id="rId16"/>
    <p:sldId id="264" r:id="rId17"/>
    <p:sldId id="307" r:id="rId18"/>
    <p:sldId id="311" r:id="rId19"/>
    <p:sldId id="266" r:id="rId20"/>
    <p:sldId id="265" r:id="rId21"/>
    <p:sldId id="312" r:id="rId22"/>
    <p:sldId id="310" r:id="rId23"/>
    <p:sldId id="267"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0066CC"/>
    <a:srgbClr val="000000"/>
    <a:srgbClr val="DD8047"/>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3" autoAdjust="0"/>
  </p:normalViewPr>
  <p:slideViewPr>
    <p:cSldViewPr snapToGrid="0">
      <p:cViewPr varScale="1">
        <p:scale>
          <a:sx n="95" d="100"/>
          <a:sy n="95" d="100"/>
        </p:scale>
        <p:origin x="10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a:t>
          </a:r>
          <a:r>
            <a:rPr lang="fr-FR" sz="2000" dirty="0" err="1"/>
            <a:t>Json</a:t>
          </a:r>
          <a:endParaRPr lang="fr-FR" sz="2000" dirty="0"/>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a:t>
          </a:r>
          <a:r>
            <a:rPr lang="fr-FR" sz="2000" kern="1200" dirty="0" err="1"/>
            <a:t>Json</a:t>
          </a:r>
          <a:endParaRPr lang="fr-FR" sz="2000" kern="1200" dirty="0"/>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emf"/><Relationship Id="rId4" Type="http://schemas.openxmlformats.org/officeDocument/2006/relationships/diagramLayout" Target="../diagrams/layout1.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emf"/><Relationship Id="rId4" Type="http://schemas.openxmlformats.org/officeDocument/2006/relationships/diagramLayout" Target="../diagrams/layout2.xml"/><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19.png"/><Relationship Id="rId5" Type="http://schemas.openxmlformats.org/officeDocument/2006/relationships/diagramQuickStyle" Target="../diagrams/quickStyle3.xml"/><Relationship Id="rId10" Type="http://schemas.openxmlformats.org/officeDocument/2006/relationships/image" Target="../media/image18.png"/><Relationship Id="rId4" Type="http://schemas.openxmlformats.org/officeDocument/2006/relationships/diagramLayout" Target="../diagrams/layout3.xml"/><Relationship Id="rId9" Type="http://schemas.microsoft.com/office/2007/relationships/hdphoto" Target="../media/hdphoto3.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97144"/>
            <a:ext cx="10058400" cy="1371600"/>
          </a:xfrm>
        </p:spPr>
        <p:txBody>
          <a:bodyPr/>
          <a:lstStyle/>
          <a:p>
            <a:r>
              <a:rPr lang="fr-FR" b="1" spc="-1" dirty="0">
                <a:solidFill>
                  <a:srgbClr val="DD8047"/>
                </a:solidFill>
                <a:latin typeface="Avenir Next LT Pro Light"/>
                <a:ea typeface="+mj-ea"/>
                <a:cs typeface="+mj-cs"/>
              </a:rPr>
              <a:t>Récolte</a:t>
            </a:r>
            <a:r>
              <a:rPr lang="fr-FR" dirty="0"/>
              <a:t> </a:t>
            </a:r>
            <a:r>
              <a:rPr lang="fr-FR" b="1" spc="-1" dirty="0">
                <a:solidFill>
                  <a:srgbClr val="DD8047"/>
                </a:solidFill>
                <a:latin typeface="Avenir Next LT Pro Light"/>
                <a:ea typeface="+mj-ea"/>
                <a:cs typeface="+mj-cs"/>
              </a:rPr>
              <a:t>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1066800" y="1560022"/>
            <a:ext cx="10058400" cy="4671813"/>
          </a:xfrm>
        </p:spPr>
        <p:txBody>
          <a:bodyPr>
            <a:normAutofit/>
          </a:bodyPr>
          <a:lstStyle/>
          <a:p>
            <a:pPr algn="just"/>
            <a:r>
              <a:rPr lang="fr-FR" b="1" dirty="0"/>
              <a:t>Différentes approches possibles:</a:t>
            </a:r>
          </a:p>
          <a:p>
            <a:pPr lvl="1" algn="just"/>
            <a:r>
              <a:rPr lang="fr-FR" dirty="0"/>
              <a:t>Scraper des sites spécialisés </a:t>
            </a:r>
          </a:p>
          <a:p>
            <a:pPr lvl="1" algn="just"/>
            <a:r>
              <a:rPr lang="fr-FR" dirty="0"/>
              <a:t>Utiliser les données publiques des blockchains directement</a:t>
            </a:r>
          </a:p>
          <a:p>
            <a:pPr lvl="1" algn="just"/>
            <a:r>
              <a:rPr lang="fr-FR" dirty="0"/>
              <a:t>Télécharger des BDD existantes</a:t>
            </a:r>
          </a:p>
          <a:p>
            <a:pPr lvl="1" algn="just"/>
            <a:r>
              <a:rPr lang="fr-FR" dirty="0"/>
              <a:t>Utiliser les APIs des plateforme d’échange (Binance, eToro, Zengo…)</a:t>
            </a:r>
          </a:p>
          <a:p>
            <a:pPr marL="274320" lvl="1" indent="0" algn="just">
              <a:buNone/>
            </a:pPr>
            <a:endParaRPr lang="fr-FR" dirty="0"/>
          </a:p>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err="1"/>
              <a:t>Scraping</a:t>
            </a:r>
            <a:r>
              <a:rPr lang="fr-FR" b="1" dirty="0"/>
              <a:t>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Tree>
    <p:extLst>
      <p:ext uri="{BB962C8B-B14F-4D97-AF65-F5344CB8AC3E}">
        <p14:creationId xmlns:p14="http://schemas.microsoft.com/office/powerpoint/2010/main" val="289416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3709596271"/>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293021" y="2030415"/>
              <a:ext cx="2353775" cy="661422"/>
            </a:xfrm>
            <a:prstGeom prst="rect">
              <a:avLst/>
            </a:prstGeom>
          </p:spPr>
        </p:pic>
      </p:grpSp>
    </p:spTree>
    <p:extLst>
      <p:ext uri="{BB962C8B-B14F-4D97-AF65-F5344CB8AC3E}">
        <p14:creationId xmlns:p14="http://schemas.microsoft.com/office/powerpoint/2010/main" val="21708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1837366582"/>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947545"/>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spTree>
    <p:extLst>
      <p:ext uri="{BB962C8B-B14F-4D97-AF65-F5344CB8AC3E}">
        <p14:creationId xmlns:p14="http://schemas.microsoft.com/office/powerpoint/2010/main" val="226433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880748"/>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a:t>
            </a:r>
            <a:r>
              <a:rPr lang="fr-FR" b="1" spc="-1" dirty="0" err="1">
                <a:solidFill>
                  <a:srgbClr val="DD8047"/>
                </a:solidFill>
                <a:latin typeface="Avenir Next LT Pro Light"/>
                <a:ea typeface="+mj-ea"/>
                <a:cs typeface="+mj-cs"/>
              </a:rPr>
              <a:t>Scraping</a:t>
            </a:r>
            <a:r>
              <a:rPr lang="fr-FR" b="1" spc="-1" dirty="0">
                <a:solidFill>
                  <a:srgbClr val="DD8047"/>
                </a:solidFill>
                <a:latin typeface="Avenir Next LT Pro Light"/>
                <a:ea typeface="+mj-ea"/>
                <a:cs typeface="+mj-cs"/>
              </a:rPr>
              <a:t>/MongoDB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spTree>
    <p:extLst>
      <p:ext uri="{BB962C8B-B14F-4D97-AF65-F5344CB8AC3E}">
        <p14:creationId xmlns:p14="http://schemas.microsoft.com/office/powerpoint/2010/main" val="252951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a:t>
            </a:r>
            <a:r>
              <a:rPr lang="fr-FR" sz="1500" spc="-1">
                <a:solidFill>
                  <a:srgbClr val="000000"/>
                </a:solidFill>
                <a:latin typeface="Avenir Next LT Pro"/>
              </a:rPr>
              <a:t>future utilisation</a:t>
            </a:r>
            <a:endParaRPr lang="fr-FR" sz="1500" spc="-1" dirty="0">
              <a:solidFill>
                <a:srgbClr val="000000"/>
              </a:solidFill>
              <a:latin typeface="Avenir Next LT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Stratégies de trading</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Court Terme</a:t>
            </a:r>
            <a:r>
              <a:rPr lang="fr-FR" sz="1500" b="0" strike="noStrike" spc="-1" dirty="0">
                <a:solidFill>
                  <a:srgbClr val="000000"/>
                </a:solidFill>
                <a:latin typeface="Avenir Next LT Pro"/>
              </a:rPr>
              <a:t>: Focus sur les cryptomonnaies les plus volatiles avec un script de flux de données en streaming.</a:t>
            </a:r>
          </a:p>
          <a:p>
            <a:pPr marL="182880" indent="-182880">
              <a:lnSpc>
                <a:spcPct val="110000"/>
              </a:lnSpc>
              <a:spcBef>
                <a:spcPts val="901"/>
              </a:spcBef>
              <a:buClr>
                <a:srgbClr val="262626"/>
              </a:buClr>
              <a:buFont typeface="Garamond"/>
              <a:buChar char="◦"/>
            </a:pPr>
            <a:r>
              <a:rPr lang="fr-FR" sz="1500" b="0" strike="noStrike" spc="-1" dirty="0">
                <a:solidFill>
                  <a:srgbClr val="000000"/>
                </a:solidFill>
                <a:latin typeface="Avenir Next LT Pro"/>
              </a:rPr>
              <a:t>Chaque point pourrait être accompagné d'un petit graphique ou d'une capture d'écran pour illustrer la stratégie.</a:t>
            </a:r>
          </a:p>
          <a:p>
            <a:pPr marL="182880" indent="-182880">
              <a:lnSpc>
                <a:spcPct val="110000"/>
              </a:lnSpc>
              <a:spcBef>
                <a:spcPts val="901"/>
              </a:spcBef>
              <a:buClr>
                <a:srgbClr val="262626"/>
              </a:buClr>
              <a:buFont typeface="Garamond"/>
              <a:buChar char="◦"/>
            </a:pPr>
            <a:r>
              <a:rPr lang="fr-FR" sz="1500" b="0" strike="noStrike" spc="-1" dirty="0">
                <a:solidFill>
                  <a:srgbClr val="000000"/>
                </a:solidFill>
                <a:latin typeface="Avenir Next LT Pro"/>
              </a:rPr>
              <a:t>Vous pourriez aussi dire : "Nous avons choisi de présenter ces différentes stratégies non pas pour leur efficacité en tant que robots de trading, mais pour montrer la robustesse et la flexibilité de notre architecture de données."</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Création d ’un </a:t>
            </a:r>
            <a:r>
              <a:rPr lang="fr-FR" sz="4000" b="1" spc="-1" dirty="0" err="1">
                <a:solidFill>
                  <a:srgbClr val="DD8047"/>
                </a:solidFill>
                <a:latin typeface="Avenir Next LT Pro Light"/>
              </a:rPr>
              <a:t>dashboard</a:t>
            </a:r>
            <a:endParaRPr lang="fr-FR" sz="4000" b="1" spc="-1" dirty="0">
              <a:solidFill>
                <a:srgbClr val="DD8047"/>
              </a:solidFill>
              <a:latin typeface="Avenir Next LT Pro Light"/>
            </a:endParaRP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000000"/>
                </a:solidFill>
                <a:latin typeface="Avenir Next LT Pro"/>
              </a:rPr>
              <a:t>Visualisation des données simplifi</a:t>
            </a:r>
            <a:r>
              <a:rPr lang="fr-FR" sz="1500" spc="-1" dirty="0">
                <a:solidFill>
                  <a:srgbClr val="000000"/>
                </a:solidFill>
                <a:latin typeface="Avenir Next LT Pro"/>
              </a:rPr>
              <a:t>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Accessibilité sur n’importe quel appareil connecté à internet</a:t>
            </a: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Gestion et automatisation du déploiement grâce à </a:t>
            </a:r>
            <a:r>
              <a:rPr lang="fr-FR" sz="1500" spc="-1" dirty="0" err="1">
                <a:solidFill>
                  <a:srgbClr val="000000"/>
                </a:solidFill>
                <a:latin typeface="Avenir Next LT Pro"/>
              </a:rPr>
              <a:t>kubernetes</a:t>
            </a:r>
            <a:r>
              <a:rPr lang="fr-FR" sz="1500" spc="-1" dirty="0">
                <a:solidFill>
                  <a:srgbClr val="000000"/>
                </a:solidFill>
                <a:latin typeface="Avenir Next LT Pro"/>
              </a:rPr>
              <a:t>/</a:t>
            </a:r>
            <a:r>
              <a:rPr lang="fr-FR" sz="1500" spc="-1" dirty="0" err="1">
                <a:solidFill>
                  <a:srgbClr val="000000"/>
                </a:solidFill>
                <a:latin typeface="Avenir Next LT Pro"/>
              </a:rPr>
              <a:t>helm</a:t>
            </a: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2300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a:t>
            </a:r>
            <a:r>
              <a:rPr lang="fr-FR" sz="1500" spc="-1" dirty="0" err="1">
                <a:solidFill>
                  <a:srgbClr val="2A168C"/>
                </a:solidFill>
                <a:latin typeface="Avenir Next LT Pro"/>
              </a:rPr>
              <a:t>Kubernetes</a:t>
            </a:r>
            <a:r>
              <a:rPr lang="fr-FR" sz="1500" spc="-1" dirty="0">
                <a:solidFill>
                  <a:srgbClr val="2A168C"/>
                </a:solidFill>
                <a:latin typeface="Avenir Next LT Pro"/>
              </a:rPr>
              <a:t>/</a:t>
            </a:r>
            <a:r>
              <a:rPr lang="fr-FR" sz="1500" spc="-1" dirty="0" err="1">
                <a:solidFill>
                  <a:srgbClr val="2A168C"/>
                </a:solidFill>
                <a:latin typeface="Avenir Next LT Pro"/>
              </a:rPr>
              <a:t>Helm</a:t>
            </a:r>
            <a:r>
              <a:rPr lang="fr-FR" sz="1500" spc="-1" dirty="0">
                <a:solidFill>
                  <a:srgbClr val="2A168C"/>
                </a:solidFill>
                <a:latin typeface="Avenir Next LT Pro"/>
              </a:rPr>
              <a:t> et architecture réseau</a:t>
            </a:r>
          </a:p>
        </p:txBody>
      </p:sp>
    </p:spTree>
    <p:extLst>
      <p:ext uri="{BB962C8B-B14F-4D97-AF65-F5344CB8AC3E}">
        <p14:creationId xmlns:p14="http://schemas.microsoft.com/office/powerpoint/2010/main" val="72172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des données : Architecture, streaming et pré-</a:t>
            </a:r>
            <a:r>
              <a:rPr lang="fr-FR" sz="1500" strike="noStrike" spc="-1" dirty="0" err="1">
                <a:solidFill>
                  <a:srgbClr val="2A168C"/>
                </a:solidFill>
                <a:latin typeface="Avenir Next LT Pro"/>
              </a:rPr>
              <a:t>processing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Stockage des données : SQL ou MongoDB</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L'algorithme et les stratégies de trading</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 Docker,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Orchestration et Scalabilité : </a:t>
            </a:r>
            <a:r>
              <a:rPr lang="fr-FR" sz="1500" strike="noStrike" spc="-1" dirty="0" err="1">
                <a:solidFill>
                  <a:srgbClr val="2A168C"/>
                </a:solidFill>
                <a:latin typeface="Avenir Next LT Pro"/>
              </a:rPr>
              <a:t>Kubernetes</a:t>
            </a:r>
            <a:r>
              <a:rPr lang="fr-FR" sz="1500" spc="-1" dirty="0">
                <a:solidFill>
                  <a:srgbClr val="2A168C"/>
                </a:solidFill>
                <a:latin typeface="Avenir Next LT Pro"/>
              </a:rPr>
              <a:t> &amp; </a:t>
            </a:r>
            <a:r>
              <a:rPr lang="fr-FR" sz="1500" strike="noStrike" spc="-1" dirty="0" err="1">
                <a:solidFill>
                  <a:srgbClr val="2A168C"/>
                </a:solidFill>
                <a:latin typeface="Avenir Next LT Pro"/>
              </a:rPr>
              <a:t>Helm</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Pistes d’améliorations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124074"/>
            <a:ext cx="10058040" cy="3828165"/>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Loïc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Récolter des données de marché de cryptomonnaies en temps réel et historiques</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Créer un modèle de Machine Learning 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000000"/>
                </a:solidFill>
                <a:latin typeface="Avenir Next LT Pro"/>
              </a:rPr>
              <a:t>Dash pour la </a:t>
            </a:r>
            <a:r>
              <a:rPr lang="fr-FR" sz="1500" spc="-1" dirty="0" err="1">
                <a:solidFill>
                  <a:srgbClr val="000000"/>
                </a:solidFill>
                <a:latin typeface="Avenir Next LT Pro"/>
              </a:rPr>
              <a:t>visualistion</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Assurer la scalabilité et la robustesse avec </a:t>
            </a:r>
            <a:r>
              <a:rPr lang="fr-FR" sz="1500" b="0" strike="noStrike" spc="-1" dirty="0" err="1">
                <a:solidFill>
                  <a:srgbClr val="000000"/>
                </a:solidFill>
                <a:latin typeface="Avenir Next LT Pro"/>
              </a:rPr>
              <a:t>Kubernetes</a:t>
            </a: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88809"/>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&amp; </a:t>
            </a:r>
            <a:r>
              <a:rPr lang="fr-FR" sz="1500" b="0" strike="noStrike" spc="-1" dirty="0" err="1">
                <a:solidFill>
                  <a:srgbClr val="000000"/>
                </a:solidFill>
                <a:latin typeface="Avenir Next LT Pro"/>
              </a:rPr>
              <a:t>Helm</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spc="-1" dirty="0" err="1">
                <a:solidFill>
                  <a:schemeClr val="bg2">
                    <a:lumMod val="50000"/>
                  </a:schemeClr>
                </a:solidFill>
                <a:latin typeface="Avenir Next LT Pro"/>
              </a:rPr>
              <a:t>Kubernetes</a:t>
            </a:r>
            <a:r>
              <a:rPr lang="fr-FR" sz="1200" spc="-1" dirty="0">
                <a:solidFill>
                  <a:schemeClr val="bg2">
                    <a:lumMod val="50000"/>
                  </a:schemeClr>
                </a:solidFill>
                <a:latin typeface="Avenir Next LT Pro"/>
              </a:rPr>
              <a:t> pour disponibilité &amp; scalabilité. </a:t>
            </a:r>
            <a:r>
              <a:rPr lang="fr-FR" sz="1200" spc="-1" dirty="0" err="1">
                <a:solidFill>
                  <a:schemeClr val="bg2">
                    <a:lumMod val="50000"/>
                  </a:schemeClr>
                </a:solidFill>
                <a:latin typeface="Avenir Next LT Pro"/>
              </a:rPr>
              <a:t>Helm</a:t>
            </a:r>
            <a:r>
              <a:rPr lang="fr-FR" sz="1200" spc="-1" dirty="0">
                <a:solidFill>
                  <a:schemeClr val="bg2">
                    <a:lumMod val="50000"/>
                  </a:schemeClr>
                </a:solidFill>
                <a:latin typeface="Avenir Next LT Pro"/>
              </a:rPr>
              <a:t>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Diagramme </a:t>
            </a:r>
            <a:endParaRPr lang="fr-FR" sz="4000" b="0" strike="noStrike" spc="-1">
              <a:solidFill>
                <a:srgbClr val="000000"/>
              </a:solidFill>
              <a:latin typeface="Avenir Next LT Pro"/>
            </a:endParaRPr>
          </a:p>
        </p:txBody>
      </p:sp>
      <p:sp>
        <p:nvSpPr>
          <p:cNvPr id="160" name="Rectangle 159"/>
          <p:cNvSpPr/>
          <p:nvPr/>
        </p:nvSpPr>
        <p:spPr>
          <a:xfrm>
            <a:off x="4343400" y="500760"/>
            <a:ext cx="7315200" cy="5900040"/>
          </a:xfrm>
          <a:prstGeom prst="rect">
            <a:avLst/>
          </a:prstGeom>
          <a:solidFill>
            <a:srgbClr val="FFFFFF"/>
          </a:solidFill>
          <a:ln w="0">
            <a:solidFill>
              <a:srgbClr val="3465A4"/>
            </a:solidFill>
          </a:ln>
        </p:spPr>
        <p:style>
          <a:lnRef idx="0">
            <a:scrgbClr r="0" g="0" b="0"/>
          </a:lnRef>
          <a:fillRef idx="0">
            <a:scrgbClr r="0" g="0" b="0"/>
          </a:fillRef>
          <a:effectRef idx="0">
            <a:scrgbClr r="0" g="0" b="0"/>
          </a:effectRef>
          <a:fontRef idx="minor"/>
        </p:style>
        <p:txBody>
          <a:bodyPr/>
          <a:lstStyle/>
          <a:p>
            <a:endParaRPr lang="fr-FR"/>
          </a:p>
        </p:txBody>
      </p:sp>
      <p:pic>
        <p:nvPicPr>
          <p:cNvPr id="161" name="Image 160"/>
          <p:cNvPicPr/>
          <p:nvPr/>
        </p:nvPicPr>
        <p:blipFill>
          <a:blip r:embed="rId2"/>
          <a:stretch/>
        </p:blipFill>
        <p:spPr>
          <a:xfrm>
            <a:off x="3975652" y="-1595520"/>
            <a:ext cx="7640108" cy="10282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err="1"/>
              <a:t>Helm</a:t>
            </a:r>
            <a:r>
              <a:rPr lang="fr-FR" dirty="0"/>
              <a:t>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781</TotalTime>
  <Words>1901</Words>
  <Application>Microsoft Office PowerPoint</Application>
  <PresentationFormat>Grand écran</PresentationFormat>
  <Paragraphs>167</Paragraphs>
  <Slides>20</Slides>
  <Notes>6</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20</vt:i4>
      </vt:variant>
    </vt:vector>
  </HeadingPairs>
  <TitlesOfParts>
    <vt:vector size="35"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Présentation PowerPoint</vt:lpstr>
      <vt:lpstr>Diagramme </vt:lpstr>
      <vt:lpstr>Présentation PowerPoint</vt:lpstr>
      <vt:lpstr>Récolte des données</vt:lpstr>
      <vt:lpstr>Récolte des données</vt:lpstr>
      <vt:lpstr>Données historiques - API Binance/PostgreSQL</vt:lpstr>
      <vt:lpstr>Données historiques - API Binance/PostgreSQL</vt:lpstr>
      <vt:lpstr>Données en temps réel - API Binance/PostgreSQL</vt:lpstr>
      <vt:lpstr>Données en temps réel - API Binance/PostgreSQL</vt:lpstr>
      <vt:lpstr>Analyse de sentiment - Scraping/MongoDB</vt:lpstr>
      <vt:lpstr>Machine learning</vt:lpstr>
      <vt:lpstr>Stratégies de trading</vt:lpstr>
      <vt:lpstr>Création d ’un dashboard</vt:lpstr>
      <vt:lpstr>Organisation de l’équipe &amp; Difficultés rencontrées</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Benjamin Ayela</cp:lastModifiedBy>
  <cp:revision>53</cp:revision>
  <dcterms:created xsi:type="dcterms:W3CDTF">2023-09-07T11:49:58Z</dcterms:created>
  <dcterms:modified xsi:type="dcterms:W3CDTF">2023-10-09T10:00:20Z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